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10177" r:id="rId2"/>
  </p:sldIdLst>
  <p:sldSz cx="12192000" cy="6858000"/>
  <p:notesSz cx="7010400" cy="92964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Montserrat" panose="00000500000000000000" pitchFamily="2" charset="0"/>
      <p:regular r:id="rId9"/>
      <p:bold r:id="rId10"/>
      <p:italic r:id="rId11"/>
      <p:boldItalic r:id="rId12"/>
    </p:embeddedFont>
    <p:embeddedFont>
      <p:font typeface="Montserrat SemiBold" panose="00000700000000000000" pitchFamily="2" charset="0"/>
      <p:regular r:id="rId13"/>
      <p:bold r:id="rId14"/>
      <p:italic r:id="rId15"/>
      <p:boldItalic r:id="rId16"/>
    </p:embeddedFont>
  </p:embeddedFontLst>
  <p:defaultTextStyle>
    <a:defPPr>
      <a:defRPr lang="es-MX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C9A2"/>
    <a:srgbClr val="BC945A"/>
    <a:srgbClr val="6E152E"/>
    <a:srgbClr val="245C4F"/>
    <a:srgbClr val="A42145"/>
    <a:srgbClr val="404040"/>
    <a:srgbClr val="691B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91" autoAdjust="0"/>
    <p:restoredTop sz="94249" autoAdjust="0"/>
  </p:normalViewPr>
  <p:slideViewPr>
    <p:cSldViewPr snapToGrid="0" snapToObjects="1">
      <p:cViewPr varScale="1">
        <p:scale>
          <a:sx n="72" d="100"/>
          <a:sy n="72" d="100"/>
        </p:scale>
        <p:origin x="894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880"/>
    </p:cViewPr>
  </p:sorterViewPr>
  <p:notesViewPr>
    <p:cSldViewPr snapToGrid="0" snapToObjects="1">
      <p:cViewPr varScale="1">
        <p:scale>
          <a:sx n="93" d="100"/>
          <a:sy n="93" d="100"/>
        </p:scale>
        <p:origin x="257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theme" Target="theme/theme1.xml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7927D54E-8C2E-5140-8C91-3FEA4A3A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2D13BB7-3677-894F-9A14-A006787831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F95092CE-056A-8E4F-AA38-7AF6D4E38A72}" type="datetimeFigureOut">
              <a:rPr lang="es-MX" smtClean="0"/>
              <a:t>23/05/2023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1DC28EA-8CAC-E143-B39A-5889FAF7299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8C73B85-DAD0-4144-A9F5-B99516FD33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283F5F3-A0C0-064E-A21B-3D52FC9E23D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53975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A0E016B-CAC3-6B4C-90C0-D7AA6A747DA3}" type="datetimeFigureOut">
              <a:rPr lang="es-MX" smtClean="0"/>
              <a:t>23/05/2023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ABF3107-FFE8-3645-B89F-777090C37BF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8904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4941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955F23-1D39-834E-A409-9AC17BD76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23/05/2023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415F7B-CE6E-6D4A-B5AB-BDDDCD956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EF8AF7-5DF2-EB49-AC54-6BEB41FC7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609FFF5-262F-BE4B-9727-825EDD3DA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3220" y="2013745"/>
            <a:ext cx="11465560" cy="1325563"/>
          </a:xfrm>
          <a:prstGeom prst="rect">
            <a:avLst/>
          </a:prstGeom>
          <a:noFill/>
        </p:spPr>
        <p:txBody>
          <a:bodyPr/>
          <a:lstStyle>
            <a:lvl1pPr algn="ctr">
              <a:defRPr b="0" i="0">
                <a:solidFill>
                  <a:srgbClr val="DEC9A2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  <a:br>
              <a:rPr lang="es-ES" dirty="0"/>
            </a:br>
            <a:r>
              <a:rPr lang="es-ES" dirty="0"/>
              <a:t>LOREM IPSUM</a:t>
            </a:r>
            <a:endParaRPr lang="es-MX" dirty="0"/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37BDC73D-88AC-3D46-B0FC-8933DC5B58A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3220" y="3518693"/>
            <a:ext cx="11465560" cy="11379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916416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A5DCD591-614A-7548-8788-7FD7534F10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6560" y="996581"/>
            <a:ext cx="5720080" cy="2852737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400" b="1" i="0">
                <a:solidFill>
                  <a:srgbClr val="6E152E"/>
                </a:solidFill>
                <a:latin typeface="Montserrat SemiBold" pitchFamily="2" charset="77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sp>
        <p:nvSpPr>
          <p:cNvPr id="9" name="Marcador de fecha 3">
            <a:extLst>
              <a:ext uri="{FF2B5EF4-FFF2-40B4-BE49-F238E27FC236}">
                <a16:creationId xmlns:a16="http://schemas.microsoft.com/office/drawing/2014/main" id="{33049571-67D9-7C4A-95BE-A794414456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/>
          <a:p>
            <a:fld id="{62B8DF0E-90BF-EC4E-8934-156187A1162F}" type="datetimeFigureOut">
              <a:rPr lang="es-MX" smtClean="0"/>
              <a:t>23/05/2023</a:t>
            </a:fld>
            <a:endParaRPr lang="es-MX"/>
          </a:p>
        </p:txBody>
      </p:sp>
      <p:sp>
        <p:nvSpPr>
          <p:cNvPr id="10" name="Marcador de pie de página 4">
            <a:extLst>
              <a:ext uri="{FF2B5EF4-FFF2-40B4-BE49-F238E27FC236}">
                <a16:creationId xmlns:a16="http://schemas.microsoft.com/office/drawing/2014/main" id="{4666AA57-9D0D-3640-9528-8B3DEDC6C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11" name="Marcador de número de diapositiva 5">
            <a:extLst>
              <a:ext uri="{FF2B5EF4-FFF2-40B4-BE49-F238E27FC236}">
                <a16:creationId xmlns:a16="http://schemas.microsoft.com/office/drawing/2014/main" id="{BFB13A88-D95D-D640-A28D-F449DDA4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8974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FCE891-2873-1849-A37C-A2CF6D30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220937"/>
            <a:ext cx="11424920" cy="683981"/>
          </a:xfrm>
          <a:prstGeom prst="rect">
            <a:avLst/>
          </a:prstGeom>
          <a:noFill/>
        </p:spPr>
        <p:txBody>
          <a:bodyPr/>
          <a:lstStyle>
            <a:lvl1pPr algn="l">
              <a:defRPr sz="2800" b="0" i="0">
                <a:solidFill>
                  <a:srgbClr val="6E152E"/>
                </a:solidFill>
                <a:latin typeface="Montserrat SemiBold" panose="00000700000000000000" pitchFamily="2" charset="0"/>
              </a:defRPr>
            </a:lvl1pPr>
          </a:lstStyle>
          <a:p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A68CFE-9BDE-AC4E-8BE5-D2C5E6BBFB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1002" y="2072640"/>
            <a:ext cx="5532119" cy="41043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solidFill>
                  <a:srgbClr val="404040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925D57-13C7-9F4C-8624-F76047773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DF0E-90BF-EC4E-8934-156187A1162F}" type="datetimeFigureOut">
              <a:rPr lang="es-MX" smtClean="0"/>
              <a:t>23/05/2023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34E0C4-F0C1-0847-AC2A-7AC9F10B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7F4766-DB6B-3D42-A920-905F1728E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34669C8D-E6AE-DD4A-AC37-D27A5118864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33160" y="2072640"/>
            <a:ext cx="5572760" cy="41043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solidFill>
                  <a:srgbClr val="404040"/>
                </a:solidFill>
                <a:latin typeface="Montserrat SemiBold" panose="00000700000000000000" pitchFamily="2" charset="0"/>
              </a:defRPr>
            </a:lvl1pPr>
          </a:lstStyle>
          <a:p>
            <a:r>
              <a:rPr lang="es-ES" dirty="0"/>
              <a:t>Lorem ipsum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190A933-EECE-E336-4D4F-AB52551931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32899" y="253995"/>
            <a:ext cx="2760137" cy="57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647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.1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2399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Diapositiva de título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088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y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925D57-13C7-9F4C-8624-F76047773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B8DF0E-90BF-EC4E-8934-156187A1162F}" type="datetimeFigureOut">
              <a:rPr kumimoji="0" lang="es-MX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23/05/2023</a:t>
            </a:fld>
            <a:endParaRPr kumimoji="0" lang="es-MX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34E0C4-F0C1-0847-AC2A-7AC9F10B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7F4766-DB6B-3D42-A920-905F1728E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19739B-ACC7-1A4E-906B-A9546BA1AB75}" type="slidenum">
              <a:rPr kumimoji="0" lang="es-MX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190A933-EECE-E336-4D4F-AB52551931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32899" y="253995"/>
            <a:ext cx="2760137" cy="57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291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A6CB96C-1C06-3B44-8615-D726F4477E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8DF0E-90BF-EC4E-8934-156187A1162F}" type="datetimeFigureOut">
              <a:rPr lang="es-MX" smtClean="0"/>
              <a:t>23/05/2023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3D1A4B-ADA7-7043-82FA-F7032EB177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02CF53-648D-B74F-A473-B4CC8BB23A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9739B-ACC7-1A4E-906B-A9546BA1AB7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8472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4" r:id="rId2"/>
    <p:sldLayoutId id="2147483650" r:id="rId3"/>
    <p:sldLayoutId id="2147483670" r:id="rId4"/>
    <p:sldLayoutId id="2147483671" r:id="rId5"/>
    <p:sldLayoutId id="2147483672" r:id="rId6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6"/>
          <p:cNvPicPr preferRelativeResize="0"/>
          <p:nvPr/>
        </p:nvPicPr>
        <p:blipFill rotWithShape="1">
          <a:blip r:embed="rId3">
            <a:alphaModFix/>
          </a:blip>
          <a:srcRect l="9725" t="8464" r="7895" b="2180"/>
          <a:stretch/>
        </p:blipFill>
        <p:spPr>
          <a:xfrm>
            <a:off x="6514835" y="902331"/>
            <a:ext cx="5334364" cy="345914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5" name="Google Shape;105;p6"/>
          <p:cNvSpPr/>
          <p:nvPr/>
        </p:nvSpPr>
        <p:spPr>
          <a:xfrm>
            <a:off x="8764043" y="3136245"/>
            <a:ext cx="210054" cy="247314"/>
          </a:xfrm>
          <a:prstGeom prst="ellipse">
            <a:avLst/>
          </a:prstGeom>
          <a:noFill/>
          <a:ln w="698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6"/>
          <p:cNvSpPr/>
          <p:nvPr/>
        </p:nvSpPr>
        <p:spPr>
          <a:xfrm>
            <a:off x="8764043" y="3126133"/>
            <a:ext cx="210054" cy="247314"/>
          </a:xfrm>
          <a:prstGeom prst="ellipse">
            <a:avLst/>
          </a:prstGeom>
          <a:noFill/>
          <a:ln w="50800" cap="flat" cmpd="sng">
            <a:solidFill>
              <a:srgbClr val="00A5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6"/>
          <p:cNvSpPr txBox="1"/>
          <p:nvPr/>
        </p:nvSpPr>
        <p:spPr>
          <a:xfrm>
            <a:off x="7881399" y="2431472"/>
            <a:ext cx="998652" cy="23083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Montserrat"/>
              <a:buNone/>
              <a:tabLst/>
              <a:defRPr/>
            </a:pPr>
            <a:r>
              <a:rPr kumimoji="0" lang="es-MX" sz="9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Monterrey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08" name="Google Shape;108;p6"/>
          <p:cNvSpPr/>
          <p:nvPr/>
        </p:nvSpPr>
        <p:spPr>
          <a:xfrm>
            <a:off x="8621803" y="2807808"/>
            <a:ext cx="142240" cy="134620"/>
          </a:xfrm>
          <a:prstGeom prst="ellipse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6"/>
          <p:cNvSpPr txBox="1"/>
          <p:nvPr/>
        </p:nvSpPr>
        <p:spPr>
          <a:xfrm>
            <a:off x="219076" y="201707"/>
            <a:ext cx="8943974" cy="435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E152E"/>
              </a:buClr>
              <a:buSzPts val="1800"/>
              <a:buFont typeface="Montserrat SemiBold"/>
              <a:buNone/>
              <a:tabLst/>
              <a:defRPr/>
            </a:pPr>
            <a:r>
              <a:rPr kumimoji="0" lang="es-MX" sz="1800" b="0" i="0" u="none" strike="noStrike" kern="0" cap="none" spc="0" normalizeH="0" baseline="0" noProof="0">
                <a:ln>
                  <a:noFill/>
                </a:ln>
                <a:solidFill>
                  <a:srgbClr val="6E152E"/>
                </a:solidFill>
                <a:effectLst/>
                <a:uLnTx/>
                <a:uFillTx/>
                <a:latin typeface="Montserrat SemiBold"/>
                <a:ea typeface="Montserrat SemiBold"/>
                <a:cs typeface="Montserrat SemiBold"/>
                <a:sym typeface="Montserrat SemiBold"/>
              </a:rPr>
              <a:t>Av. Morones Prieto y Calle José Calderón (UDEM) 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10" name="Google Shape;110;p6"/>
          <p:cNvSpPr/>
          <p:nvPr/>
        </p:nvSpPr>
        <p:spPr>
          <a:xfrm>
            <a:off x="6402663" y="4164496"/>
            <a:ext cx="5446536" cy="1996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500" tIns="58750" rIns="117500" bIns="58750" anchor="t" anchorCtr="0">
            <a:spAutoFit/>
          </a:bodyPr>
          <a:lstStyle/>
          <a:p>
            <a:pPr marL="7938" marR="0" lvl="1" indent="0" algn="ju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None/>
              <a:tabLst/>
              <a:defRPr/>
            </a:pPr>
            <a:endParaRPr kumimoji="0" sz="13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  <a:p>
            <a:pPr marL="7938" marR="0" lvl="1" indent="0" algn="ju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None/>
              <a:tabLst/>
              <a:defRPr/>
            </a:pPr>
            <a:r>
              <a:rPr kumimoji="0" lang="es-MX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Beneficios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171450" marR="0" lvl="1" indent="-9144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  <a:tabLst/>
              <a:defRPr/>
            </a:pPr>
            <a:endParaRPr kumimoji="0" sz="105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  <a:p>
            <a:pPr marL="171450" marR="0" lvl="1" indent="-1714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Arial"/>
              <a:buChar char="•"/>
              <a:tabLst/>
              <a:defRPr/>
            </a:pPr>
            <a:r>
              <a:rPr kumimoji="0" lang="es-MX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Ahorro en tiempo: </a:t>
            </a:r>
            <a:r>
              <a:rPr kumimoji="0" lang="es-MX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20 minutos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171450" marR="0" lvl="1" indent="-1333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tabLst/>
              <a:defRPr/>
            </a:pPr>
            <a:endParaRPr kumimoji="0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  <a:p>
            <a:pPr marL="171450" marR="0" lvl="1" indent="-1714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Arial"/>
              <a:buChar char="•"/>
              <a:tabLst/>
              <a:defRPr/>
            </a:pPr>
            <a:r>
              <a:rPr kumimoji="0" lang="es-MX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Población beneficiada: </a:t>
            </a:r>
            <a:r>
              <a:rPr kumimoji="0" lang="es-MX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1,525,126 habitantes en los municipios de Monterrey, San Pedro Garza García y Santa Catarina.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171450" marR="0" lvl="1" indent="-1333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tabLst/>
              <a:defRPr/>
            </a:pPr>
            <a:endParaRPr kumimoji="0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  <a:p>
            <a:pPr marL="171450" marR="0" lvl="1" indent="-1714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Arial"/>
              <a:buChar char="•"/>
              <a:tabLst/>
              <a:defRPr/>
            </a:pPr>
            <a:r>
              <a:rPr kumimoji="0" lang="es-MX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Empleos directos: </a:t>
            </a:r>
            <a:r>
              <a:rPr kumimoji="0" lang="es-MX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248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171450" marR="0" lvl="1" indent="-1714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Arial"/>
              <a:buChar char="•"/>
              <a:tabLst/>
              <a:defRPr/>
            </a:pPr>
            <a:r>
              <a:rPr kumimoji="0" lang="es-MX" sz="1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Indirectos: </a:t>
            </a:r>
            <a:r>
              <a:rPr kumimoji="0" lang="es-MX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992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171450" marR="0" lvl="1" indent="-7239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Arial"/>
              <a:buNone/>
              <a:tabLst/>
              <a:defRPr/>
            </a:pPr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6"/>
          <p:cNvSpPr/>
          <p:nvPr/>
        </p:nvSpPr>
        <p:spPr>
          <a:xfrm>
            <a:off x="452668" y="671803"/>
            <a:ext cx="5522064" cy="964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58750" rIns="108000" bIns="58750" anchor="t" anchorCtr="0">
            <a:spAutoFit/>
          </a:bodyPr>
          <a:lstStyle/>
          <a:p>
            <a:pPr marL="104775" marR="0" lvl="1" indent="-104775" algn="ju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Montserrat"/>
              <a:buNone/>
              <a:tabLst/>
              <a:defRPr/>
            </a:pPr>
            <a:r>
              <a:rPr kumimoji="0" lang="es-MX" sz="135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Características de la obra: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171450" marR="0" lvl="1" indent="-171450" algn="just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▪"/>
              <a:tabLst/>
              <a:defRPr/>
            </a:pPr>
            <a:r>
              <a:rPr kumimoji="0" lang="es-MX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Construcción de 1 Paso Superior Vehicular a 4 carriles de circulación, dos por sentido, en una longitud de 719 m.  Incluye paraderos para transporte y alumbrado público.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aphicFrame>
        <p:nvGraphicFramePr>
          <p:cNvPr id="112" name="Google Shape;112;p6"/>
          <p:cNvGraphicFramePr/>
          <p:nvPr/>
        </p:nvGraphicFramePr>
        <p:xfrm>
          <a:off x="2051922" y="4035517"/>
          <a:ext cx="2638425" cy="8605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0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6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Avance Global (%)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62113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Avance físico: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ontserrat"/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100 %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Avance financiero: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ontserrat"/>
                        <a:buNone/>
                      </a:pPr>
                      <a:r>
                        <a:rPr lang="es-MX" sz="1200" b="1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100 %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3" name="Google Shape;113;p6"/>
          <p:cNvGraphicFramePr/>
          <p:nvPr/>
        </p:nvGraphicFramePr>
        <p:xfrm>
          <a:off x="1246164" y="4971978"/>
          <a:ext cx="4370275" cy="17211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5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8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68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Elementos TELAS</a:t>
                      </a:r>
                      <a:endParaRPr sz="1200" u="none" strike="noStrike" cap="none">
                        <a:solidFill>
                          <a:srgbClr val="00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62113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Técnica </a:t>
                      </a:r>
                      <a:r>
                        <a:rPr lang="es-MX" sz="9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(Proyecto Ejecutivo)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ontserrat"/>
                        <a:buNone/>
                      </a:pPr>
                      <a:r>
                        <a:rPr lang="es-MX" sz="800" b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Disponible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Económica </a:t>
                      </a:r>
                      <a:r>
                        <a:rPr lang="es-MX" sz="9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(Registro UI-SHCP)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ontserrat"/>
                        <a:buNone/>
                      </a:pPr>
                      <a:r>
                        <a:rPr lang="es-MX" sz="800" b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(Calendario Concluido)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Legal </a:t>
                      </a:r>
                      <a:r>
                        <a:rPr lang="es-MX" sz="9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(Derecho de Vía)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ontserrat"/>
                        <a:buNone/>
                      </a:pPr>
                      <a:r>
                        <a:rPr lang="es-MX" sz="800" b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Histórico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Ambiental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ontserrat"/>
                        <a:buNone/>
                      </a:pPr>
                      <a:r>
                        <a:rPr lang="es-MX" sz="800" b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Disponible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6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Social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ontserrat"/>
                        <a:buNone/>
                      </a:pPr>
                      <a:r>
                        <a:rPr lang="es-MX" sz="800" b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Disponible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4" name="Google Shape;114;p6"/>
          <p:cNvGraphicFramePr/>
          <p:nvPr/>
        </p:nvGraphicFramePr>
        <p:xfrm>
          <a:off x="1201640" y="1884268"/>
          <a:ext cx="4266650" cy="20805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04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8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7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PERIODO DE EJECUCIÓN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62113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INICIO: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JUL-2018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62113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TÉRMINO: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DIC-2020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62113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4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MONTO Y META TOTAL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EC9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251.1 MDP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EC9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ontserrat"/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 PSV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EC9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EJERCICIO FISCAL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ASIGNACIÓN            (mdp)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META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(km - estructura)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2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Hasta 2022</a:t>
                      </a:r>
                      <a:endParaRPr/>
                    </a:p>
                  </a:txBody>
                  <a:tcPr marL="342900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251.1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 PSV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8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PEF 2023</a:t>
                      </a:r>
                      <a:endParaRPr/>
                    </a:p>
                  </a:txBody>
                  <a:tcPr marL="342900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0.0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0.0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7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100" b="0" i="0" u="none" strike="noStrike" cap="none">
                          <a:solidFill>
                            <a:srgbClr val="000000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Posterior a 2023</a:t>
                      </a:r>
                      <a:endParaRPr/>
                    </a:p>
                  </a:txBody>
                  <a:tcPr marL="342900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0.0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200" b="1" i="0" u="none" strike="noStrike" cap="non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0.0</a:t>
                      </a:r>
                      <a:endParaRPr/>
                    </a:p>
                  </a:txBody>
                  <a:tcPr marL="9525" marR="9525" marT="9525" marB="0" anchor="ctr">
                    <a:lnL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8080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15" name="Google Shape;115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01846" y="927476"/>
            <a:ext cx="1211575" cy="68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3337</TotalTime>
  <Words>165</Words>
  <Application>Microsoft Office PowerPoint</Application>
  <PresentationFormat>Panorámica</PresentationFormat>
  <Paragraphs>50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7" baseType="lpstr">
      <vt:lpstr>Noto Sans Symbols</vt:lpstr>
      <vt:lpstr>Montserrat</vt:lpstr>
      <vt:lpstr>Arial</vt:lpstr>
      <vt:lpstr>Calibri</vt:lpstr>
      <vt:lpstr>Montserrat SemiBold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Cornelio Isaac Ramirez Cabildo</cp:lastModifiedBy>
  <cp:revision>217</cp:revision>
  <cp:lastPrinted>2023-02-10T01:53:16Z</cp:lastPrinted>
  <dcterms:created xsi:type="dcterms:W3CDTF">2018-12-04T03:27:02Z</dcterms:created>
  <dcterms:modified xsi:type="dcterms:W3CDTF">2023-05-23T18:00:29Z</dcterms:modified>
</cp:coreProperties>
</file>

<file path=docProps/thumbnail.jpeg>
</file>